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oto Sans Kr" panose="020B0200000000000000" pitchFamily="34" charset="-128"/>
      <p:regular r:id="rId10"/>
    </p:embeddedFont>
    <p:embeddedFont>
      <p:font typeface="Noto Sans Kr Bold" panose="020B0200000000000000" pitchFamily="34" charset="-128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598" autoAdjust="0"/>
  </p:normalViewPr>
  <p:slideViewPr>
    <p:cSldViewPr>
      <p:cViewPr>
        <p:scale>
          <a:sx n="86" d="100"/>
          <a:sy n="86" d="100"/>
        </p:scale>
        <p:origin x="152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9.sv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9915" y="42954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6691" y="3714259"/>
            <a:ext cx="6356125" cy="2498788"/>
            <a:chOff x="0" y="0"/>
            <a:chExt cx="8474834" cy="3331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74834" cy="3331717"/>
            </a:xfrm>
            <a:custGeom>
              <a:avLst/>
              <a:gdLst/>
              <a:ahLst/>
              <a:cxnLst/>
              <a:rect l="l" t="t" r="r" b="b"/>
              <a:pathLst>
                <a:path w="8474834" h="3331717">
                  <a:moveTo>
                    <a:pt x="0" y="0"/>
                  </a:moveTo>
                  <a:lnTo>
                    <a:pt x="8474834" y="0"/>
                  </a:lnTo>
                  <a:lnTo>
                    <a:pt x="8474834" y="3331717"/>
                  </a:lnTo>
                  <a:lnTo>
                    <a:pt x="0" y="333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606965" y="2468117"/>
              <a:ext cx="4867869" cy="86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1875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가정용 IoT를 위한 </a:t>
              </a:r>
            </a:p>
            <a:p>
              <a:pPr algn="ctr">
                <a:lnSpc>
                  <a:spcPts val="2625"/>
                </a:lnSpc>
                <a:spcBef>
                  <a:spcPct val="0"/>
                </a:spcBef>
              </a:pPr>
              <a:r>
                <a:rPr lang="en-US" sz="1875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엔드포인트 탐지 및 대응 시스템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7" name="Freeform 7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81981" y="8928792"/>
            <a:ext cx="6438663" cy="33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  <a:spcBef>
                <a:spcPct val="0"/>
              </a:spcBef>
            </a:pPr>
            <a:r>
              <a:rPr lang="en-US" sz="2004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SafeOn  |  정보시스템학과 손승민, 신원영, 전주성, 정재민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9875" y="687397"/>
            <a:ext cx="6309512" cy="71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3"/>
              </a:lnSpc>
            </a:pPr>
            <a:r>
              <a:rPr lang="en-US" sz="2038" b="1" spc="89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2025 Hanyang University X LG Electronics</a:t>
            </a:r>
          </a:p>
          <a:p>
            <a:pPr algn="ctr">
              <a:lnSpc>
                <a:spcPts val="2853"/>
              </a:lnSpc>
              <a:spcBef>
                <a:spcPct val="0"/>
              </a:spcBef>
            </a:pPr>
            <a:r>
              <a:rPr lang="en-US" sz="2038" b="1" spc="89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Software Engineering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067163"/>
            <a:ext cx="16047346" cy="3625521"/>
            <a:chOff x="0" y="0"/>
            <a:chExt cx="4315625" cy="9750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15625" cy="975014"/>
            </a:xfrm>
            <a:custGeom>
              <a:avLst/>
              <a:gdLst/>
              <a:ahLst/>
              <a:cxnLst/>
              <a:rect l="l" t="t" r="r" b="b"/>
              <a:pathLst>
                <a:path w="4315625" h="975014">
                  <a:moveTo>
                    <a:pt x="24605" y="0"/>
                  </a:moveTo>
                  <a:lnTo>
                    <a:pt x="4291020" y="0"/>
                  </a:lnTo>
                  <a:cubicBezTo>
                    <a:pt x="4297546" y="0"/>
                    <a:pt x="4303804" y="2592"/>
                    <a:pt x="4308418" y="7207"/>
                  </a:cubicBezTo>
                  <a:cubicBezTo>
                    <a:pt x="4313033" y="11821"/>
                    <a:pt x="4315625" y="18079"/>
                    <a:pt x="4315625" y="24605"/>
                  </a:cubicBezTo>
                  <a:lnTo>
                    <a:pt x="4315625" y="950409"/>
                  </a:lnTo>
                  <a:cubicBezTo>
                    <a:pt x="4315625" y="956935"/>
                    <a:pt x="4313033" y="963193"/>
                    <a:pt x="4308418" y="967807"/>
                  </a:cubicBezTo>
                  <a:cubicBezTo>
                    <a:pt x="4303804" y="972422"/>
                    <a:pt x="4297546" y="975014"/>
                    <a:pt x="4291020" y="975014"/>
                  </a:cubicBezTo>
                  <a:lnTo>
                    <a:pt x="24605" y="975014"/>
                  </a:lnTo>
                  <a:cubicBezTo>
                    <a:pt x="18079" y="975014"/>
                    <a:pt x="11821" y="972422"/>
                    <a:pt x="7207" y="967807"/>
                  </a:cubicBezTo>
                  <a:cubicBezTo>
                    <a:pt x="2592" y="963193"/>
                    <a:pt x="0" y="956935"/>
                    <a:pt x="0" y="950409"/>
                  </a:cubicBezTo>
                  <a:lnTo>
                    <a:pt x="0" y="24605"/>
                  </a:lnTo>
                  <a:cubicBezTo>
                    <a:pt x="0" y="18079"/>
                    <a:pt x="2592" y="11821"/>
                    <a:pt x="7207" y="7207"/>
                  </a:cubicBezTo>
                  <a:cubicBezTo>
                    <a:pt x="11821" y="2592"/>
                    <a:pt x="18079" y="0"/>
                    <a:pt x="24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315625" cy="1003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46174" y="2517811"/>
            <a:ext cx="2552491" cy="2796812"/>
            <a:chOff x="0" y="0"/>
            <a:chExt cx="686443" cy="7521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6443" cy="752149"/>
            </a:xfrm>
            <a:custGeom>
              <a:avLst/>
              <a:gdLst/>
              <a:ahLst/>
              <a:cxnLst/>
              <a:rect l="l" t="t" r="r" b="b"/>
              <a:pathLst>
                <a:path w="686443" h="752149">
                  <a:moveTo>
                    <a:pt x="154687" y="0"/>
                  </a:moveTo>
                  <a:lnTo>
                    <a:pt x="531756" y="0"/>
                  </a:lnTo>
                  <a:cubicBezTo>
                    <a:pt x="572782" y="0"/>
                    <a:pt x="612127" y="16297"/>
                    <a:pt x="641137" y="45307"/>
                  </a:cubicBezTo>
                  <a:cubicBezTo>
                    <a:pt x="670146" y="74316"/>
                    <a:pt x="686443" y="113662"/>
                    <a:pt x="686443" y="154687"/>
                  </a:cubicBezTo>
                  <a:lnTo>
                    <a:pt x="686443" y="597462"/>
                  </a:lnTo>
                  <a:cubicBezTo>
                    <a:pt x="686443" y="638487"/>
                    <a:pt x="670146" y="677833"/>
                    <a:pt x="641137" y="706842"/>
                  </a:cubicBezTo>
                  <a:cubicBezTo>
                    <a:pt x="612127" y="735851"/>
                    <a:pt x="572782" y="752149"/>
                    <a:pt x="531756" y="752149"/>
                  </a:cubicBezTo>
                  <a:lnTo>
                    <a:pt x="154687" y="752149"/>
                  </a:lnTo>
                  <a:cubicBezTo>
                    <a:pt x="69256" y="752149"/>
                    <a:pt x="0" y="682893"/>
                    <a:pt x="0" y="597462"/>
                  </a:cubicBezTo>
                  <a:lnTo>
                    <a:pt x="0" y="154687"/>
                  </a:lnTo>
                  <a:cubicBezTo>
                    <a:pt x="0" y="69256"/>
                    <a:pt x="69256" y="0"/>
                    <a:pt x="154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6013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86443" cy="780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19509" y="2478275"/>
            <a:ext cx="2409095" cy="2409095"/>
          </a:xfrm>
          <a:custGeom>
            <a:avLst/>
            <a:gdLst/>
            <a:ahLst/>
            <a:cxnLst/>
            <a:rect l="l" t="t" r="r" b="b"/>
            <a:pathLst>
              <a:path w="2409095" h="2409095">
                <a:moveTo>
                  <a:pt x="0" y="0"/>
                </a:moveTo>
                <a:lnTo>
                  <a:pt x="2409095" y="0"/>
                </a:lnTo>
                <a:lnTo>
                  <a:pt x="2409095" y="2409095"/>
                </a:lnTo>
                <a:lnTo>
                  <a:pt x="0" y="2409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97125" y="4975507"/>
            <a:ext cx="2531480" cy="32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18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 가전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46114" y="3572914"/>
            <a:ext cx="614019" cy="6140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6541930" y="3125904"/>
            <a:ext cx="1760980" cy="1508039"/>
          </a:xfrm>
          <a:custGeom>
            <a:avLst/>
            <a:gdLst/>
            <a:ahLst/>
            <a:cxnLst/>
            <a:rect l="l" t="t" r="r" b="b"/>
            <a:pathLst>
              <a:path w="1760980" h="1508039">
                <a:moveTo>
                  <a:pt x="0" y="0"/>
                </a:moveTo>
                <a:lnTo>
                  <a:pt x="1760980" y="0"/>
                </a:lnTo>
                <a:lnTo>
                  <a:pt x="1760980" y="1508039"/>
                </a:lnTo>
                <a:lnTo>
                  <a:pt x="0" y="1508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6541930" y="4738718"/>
            <a:ext cx="1760980" cy="29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공유기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84694" y="3572914"/>
            <a:ext cx="614019" cy="61401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477432" y="2672452"/>
            <a:ext cx="2014893" cy="2014893"/>
          </a:xfrm>
          <a:custGeom>
            <a:avLst/>
            <a:gdLst/>
            <a:ahLst/>
            <a:cxnLst/>
            <a:rect l="l" t="t" r="r" b="b"/>
            <a:pathLst>
              <a:path w="2014893" h="2014893">
                <a:moveTo>
                  <a:pt x="0" y="0"/>
                </a:moveTo>
                <a:lnTo>
                  <a:pt x="2014893" y="0"/>
                </a:lnTo>
                <a:lnTo>
                  <a:pt x="2014893" y="2014893"/>
                </a:lnTo>
                <a:lnTo>
                  <a:pt x="0" y="201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3216225" y="3572914"/>
            <a:ext cx="614019" cy="61401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477432" y="4913364"/>
            <a:ext cx="2014893" cy="30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인터넷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4072678" y="2342366"/>
            <a:ext cx="2440022" cy="2816821"/>
            <a:chOff x="0" y="0"/>
            <a:chExt cx="3253363" cy="37557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53363" cy="3393338"/>
            </a:xfrm>
            <a:custGeom>
              <a:avLst/>
              <a:gdLst/>
              <a:ahLst/>
              <a:cxnLst/>
              <a:rect l="l" t="t" r="r" b="b"/>
              <a:pathLst>
                <a:path w="3253363" h="3393338">
                  <a:moveTo>
                    <a:pt x="0" y="0"/>
                  </a:moveTo>
                  <a:lnTo>
                    <a:pt x="3253363" y="0"/>
                  </a:lnTo>
                  <a:lnTo>
                    <a:pt x="3253363" y="3393338"/>
                  </a:lnTo>
                  <a:lnTo>
                    <a:pt x="0" y="3393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364763"/>
              <a:ext cx="3253363" cy="390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5928545" y="2244926"/>
            <a:ext cx="903179" cy="747628"/>
          </a:xfrm>
          <a:custGeom>
            <a:avLst/>
            <a:gdLst/>
            <a:ahLst/>
            <a:cxnLst/>
            <a:rect l="l" t="t" r="r" b="b"/>
            <a:pathLst>
              <a:path w="903179" h="747628">
                <a:moveTo>
                  <a:pt x="0" y="0"/>
                </a:moveTo>
                <a:lnTo>
                  <a:pt x="903179" y="0"/>
                </a:lnTo>
                <a:lnTo>
                  <a:pt x="903179" y="747628"/>
                </a:lnTo>
                <a:lnTo>
                  <a:pt x="0" y="747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5273675" y="5299100"/>
            <a:ext cx="4159887" cy="880631"/>
            <a:chOff x="0" y="0"/>
            <a:chExt cx="1078686" cy="22835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78686" cy="228353"/>
            </a:xfrm>
            <a:custGeom>
              <a:avLst/>
              <a:gdLst/>
              <a:ahLst/>
              <a:cxnLst/>
              <a:rect l="l" t="t" r="r" b="b"/>
              <a:pathLst>
                <a:path w="1078686" h="228353">
                  <a:moveTo>
                    <a:pt x="203200" y="0"/>
                  </a:moveTo>
                  <a:lnTo>
                    <a:pt x="875486" y="0"/>
                  </a:lnTo>
                  <a:lnTo>
                    <a:pt x="1078686" y="228353"/>
                  </a:lnTo>
                  <a:lnTo>
                    <a:pt x="0" y="22835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35000"/>
                  </a:srgbClr>
                </a:gs>
                <a:gs pos="100000">
                  <a:srgbClr val="FFFFFF">
                    <a:alpha val="35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7000" y="-28575"/>
              <a:ext cx="824686" cy="256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544513"/>
            <a:ext cx="864788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보안 사각지대와 SafeOn 솔루션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34473" y="4333550"/>
            <a:ext cx="625673" cy="29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암호화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64291" y="4333550"/>
            <a:ext cx="717887" cy="29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복호화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3168567" y="6179731"/>
            <a:ext cx="6423137" cy="2368985"/>
            <a:chOff x="0" y="0"/>
            <a:chExt cx="1700333" cy="62711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00333" cy="627118"/>
            </a:xfrm>
            <a:custGeom>
              <a:avLst/>
              <a:gdLst/>
              <a:ahLst/>
              <a:cxnLst/>
              <a:rect l="l" t="t" r="r" b="b"/>
              <a:pathLst>
                <a:path w="1700333" h="627118">
                  <a:moveTo>
                    <a:pt x="26517" y="0"/>
                  </a:moveTo>
                  <a:lnTo>
                    <a:pt x="1673816" y="0"/>
                  </a:lnTo>
                  <a:cubicBezTo>
                    <a:pt x="1680849" y="0"/>
                    <a:pt x="1687594" y="2794"/>
                    <a:pt x="1692567" y="7767"/>
                  </a:cubicBezTo>
                  <a:cubicBezTo>
                    <a:pt x="1697539" y="12740"/>
                    <a:pt x="1700333" y="19484"/>
                    <a:pt x="1700333" y="26517"/>
                  </a:cubicBezTo>
                  <a:lnTo>
                    <a:pt x="1700333" y="600601"/>
                  </a:lnTo>
                  <a:cubicBezTo>
                    <a:pt x="1700333" y="607634"/>
                    <a:pt x="1697539" y="614378"/>
                    <a:pt x="1692567" y="619351"/>
                  </a:cubicBezTo>
                  <a:cubicBezTo>
                    <a:pt x="1687594" y="624324"/>
                    <a:pt x="1680849" y="627118"/>
                    <a:pt x="1673816" y="627118"/>
                  </a:cubicBezTo>
                  <a:lnTo>
                    <a:pt x="26517" y="627118"/>
                  </a:lnTo>
                  <a:cubicBezTo>
                    <a:pt x="19484" y="627118"/>
                    <a:pt x="12740" y="624324"/>
                    <a:pt x="7767" y="619351"/>
                  </a:cubicBezTo>
                  <a:cubicBezTo>
                    <a:pt x="2794" y="614378"/>
                    <a:pt x="0" y="607634"/>
                    <a:pt x="0" y="600601"/>
                  </a:cubicBezTo>
                  <a:lnTo>
                    <a:pt x="0" y="26517"/>
                  </a:lnTo>
                  <a:cubicBezTo>
                    <a:pt x="0" y="19484"/>
                    <a:pt x="2794" y="12740"/>
                    <a:pt x="7767" y="7767"/>
                  </a:cubicBezTo>
                  <a:cubicBezTo>
                    <a:pt x="12740" y="2794"/>
                    <a:pt x="19484" y="0"/>
                    <a:pt x="26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700333" cy="655693"/>
            </a:xfrm>
            <a:prstGeom prst="rect">
              <a:avLst/>
            </a:prstGeom>
          </p:spPr>
          <p:txBody>
            <a:bodyPr lIns="51608" tIns="51608" rIns="51608" bIns="51608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640736" y="6408654"/>
            <a:ext cx="1622353" cy="51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 b="1">
                <a:solidFill>
                  <a:srgbClr val="A6013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&lt;문제점&gt;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85243" y="4979016"/>
            <a:ext cx="2014893" cy="30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LG클라우드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0477432" y="7387325"/>
            <a:ext cx="607152" cy="60715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520106" y="8241866"/>
            <a:ext cx="5530273" cy="101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패킷 플로우를 통해 기기 이상 </a:t>
            </a:r>
          </a:p>
          <a:p>
            <a:pPr algn="ctr">
              <a:lnSpc>
                <a:spcPts val="4067"/>
              </a:lnSpc>
            </a:pPr>
            <a:r>
              <a:rPr lang="en-US" sz="2905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탐지하는 EDR 솔루션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168567" y="7054354"/>
            <a:ext cx="6566691" cy="113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2586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LG가전은 항상 통신하지만, </a:t>
            </a:r>
          </a:p>
          <a:p>
            <a:pPr algn="ctr">
              <a:lnSpc>
                <a:spcPts val="4656"/>
              </a:lnSpc>
            </a:pPr>
            <a:r>
              <a:rPr lang="en-US" sz="2586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사용자는 무엇이 오가는지 전혀 볼 수 없다.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168567" y="8682067"/>
            <a:ext cx="6566691" cy="54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2586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"이 기기가 지금 평소와 다른 행동을 하는가?”</a:t>
            </a:r>
          </a:p>
        </p:txBody>
      </p:sp>
      <p:sp>
        <p:nvSpPr>
          <p:cNvPr id="48" name="Freeform 48"/>
          <p:cNvSpPr/>
          <p:nvPr/>
        </p:nvSpPr>
        <p:spPr>
          <a:xfrm>
            <a:off x="11827534" y="6378484"/>
            <a:ext cx="4335741" cy="1704513"/>
          </a:xfrm>
          <a:custGeom>
            <a:avLst/>
            <a:gdLst/>
            <a:ahLst/>
            <a:cxnLst/>
            <a:rect l="l" t="t" r="r" b="b"/>
            <a:pathLst>
              <a:path w="4335741" h="1704513">
                <a:moveTo>
                  <a:pt x="0" y="0"/>
                </a:moveTo>
                <a:lnTo>
                  <a:pt x="4335741" y="0"/>
                </a:lnTo>
                <a:lnTo>
                  <a:pt x="4335741" y="1704513"/>
                </a:lnTo>
                <a:lnTo>
                  <a:pt x="0" y="1704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>
            <a:off x="8069865" y="1974688"/>
            <a:ext cx="0" cy="7782807"/>
          </a:xfrm>
          <a:prstGeom prst="line">
            <a:avLst/>
          </a:prstGeom>
          <a:ln w="38100" cap="flat">
            <a:solidFill>
              <a:srgbClr val="13254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544513"/>
            <a:ext cx="513053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데이터셋 구축 환경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813346" y="2058272"/>
            <a:ext cx="8445954" cy="3030081"/>
            <a:chOff x="0" y="0"/>
            <a:chExt cx="2224449" cy="7980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4449" cy="798046"/>
            </a:xfrm>
            <a:custGeom>
              <a:avLst/>
              <a:gdLst/>
              <a:ahLst/>
              <a:cxnLst/>
              <a:rect l="l" t="t" r="r" b="b"/>
              <a:pathLst>
                <a:path w="2224449" h="798046">
                  <a:moveTo>
                    <a:pt x="46749" y="0"/>
                  </a:moveTo>
                  <a:lnTo>
                    <a:pt x="2177700" y="0"/>
                  </a:lnTo>
                  <a:cubicBezTo>
                    <a:pt x="2203519" y="0"/>
                    <a:pt x="2224449" y="20930"/>
                    <a:pt x="2224449" y="46749"/>
                  </a:cubicBezTo>
                  <a:lnTo>
                    <a:pt x="2224449" y="751297"/>
                  </a:lnTo>
                  <a:cubicBezTo>
                    <a:pt x="2224449" y="777116"/>
                    <a:pt x="2203519" y="798046"/>
                    <a:pt x="2177700" y="798046"/>
                  </a:cubicBezTo>
                  <a:lnTo>
                    <a:pt x="46749" y="798046"/>
                  </a:lnTo>
                  <a:cubicBezTo>
                    <a:pt x="20930" y="798046"/>
                    <a:pt x="0" y="777116"/>
                    <a:pt x="0" y="751297"/>
                  </a:cubicBezTo>
                  <a:lnTo>
                    <a:pt x="0" y="46749"/>
                  </a:lnTo>
                  <a:cubicBezTo>
                    <a:pt x="0" y="20930"/>
                    <a:pt x="20930" y="0"/>
                    <a:pt x="467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224449" cy="82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23055" y="2955809"/>
            <a:ext cx="1124682" cy="848453"/>
            <a:chOff x="0" y="0"/>
            <a:chExt cx="107742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7422" cy="812800"/>
            </a:xfrm>
            <a:custGeom>
              <a:avLst/>
              <a:gdLst/>
              <a:ahLst/>
              <a:cxnLst/>
              <a:rect l="l" t="t" r="r" b="b"/>
              <a:pathLst>
                <a:path w="1077422" h="812800">
                  <a:moveTo>
                    <a:pt x="1077422" y="406400"/>
                  </a:moveTo>
                  <a:lnTo>
                    <a:pt x="671022" y="0"/>
                  </a:lnTo>
                  <a:lnTo>
                    <a:pt x="67102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1022" y="609600"/>
                  </a:lnTo>
                  <a:lnTo>
                    <a:pt x="671022" y="812800"/>
                  </a:lnTo>
                  <a:lnTo>
                    <a:pt x="1077422" y="406400"/>
                  </a:lnTo>
                  <a:close/>
                </a:path>
              </a:pathLst>
            </a:custGeom>
            <a:solidFill>
              <a:srgbClr val="13254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4625"/>
              <a:ext cx="97582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146321" y="4000461"/>
            <a:ext cx="1478151" cy="62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1822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Real-Time</a:t>
            </a:r>
          </a:p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22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TCP dump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732687" y="5906192"/>
          <a:ext cx="8607271" cy="2133381"/>
        </p:xfrm>
        <a:graphic>
          <a:graphicData uri="http://schemas.openxmlformats.org/drawingml/2006/table">
            <a:tbl>
              <a:tblPr/>
              <a:tblGrid>
                <a:gridCol w="1528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6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7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9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57104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src_ip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dsp_ip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src_port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start_time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proto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dsp_port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27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end_time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packet_count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bps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byte_count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>
            <a:off x="9453938" y="2385232"/>
            <a:ext cx="2158982" cy="2402222"/>
          </a:xfrm>
          <a:custGeom>
            <a:avLst/>
            <a:gdLst/>
            <a:ahLst/>
            <a:cxnLst/>
            <a:rect l="l" t="t" r="r" b="b"/>
            <a:pathLst>
              <a:path w="2158982" h="2402222">
                <a:moveTo>
                  <a:pt x="0" y="0"/>
                </a:moveTo>
                <a:lnTo>
                  <a:pt x="2158983" y="0"/>
                </a:lnTo>
                <a:lnTo>
                  <a:pt x="2158983" y="2402223"/>
                </a:lnTo>
                <a:lnTo>
                  <a:pt x="0" y="240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707" t="-38238" r="-75242" b="-2687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13346" y="8642120"/>
            <a:ext cx="8459837" cy="1160215"/>
            <a:chOff x="0" y="0"/>
            <a:chExt cx="11279783" cy="154695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1279783" cy="1546953"/>
              <a:chOff x="0" y="0"/>
              <a:chExt cx="2228105" cy="30557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28105" cy="305571"/>
              </a:xfrm>
              <a:custGeom>
                <a:avLst/>
                <a:gdLst/>
                <a:ahLst/>
                <a:cxnLst/>
                <a:rect l="l" t="t" r="r" b="b"/>
                <a:pathLst>
                  <a:path w="2228105" h="305571">
                    <a:moveTo>
                      <a:pt x="46672" y="0"/>
                    </a:moveTo>
                    <a:lnTo>
                      <a:pt x="2181433" y="0"/>
                    </a:lnTo>
                    <a:cubicBezTo>
                      <a:pt x="2207209" y="0"/>
                      <a:pt x="2228105" y="20896"/>
                      <a:pt x="2228105" y="46672"/>
                    </a:cubicBezTo>
                    <a:lnTo>
                      <a:pt x="2228105" y="258899"/>
                    </a:lnTo>
                    <a:cubicBezTo>
                      <a:pt x="2228105" y="284675"/>
                      <a:pt x="2207209" y="305571"/>
                      <a:pt x="2181433" y="305571"/>
                    </a:cubicBezTo>
                    <a:lnTo>
                      <a:pt x="46672" y="305571"/>
                    </a:lnTo>
                    <a:cubicBezTo>
                      <a:pt x="20896" y="305571"/>
                      <a:pt x="0" y="284675"/>
                      <a:pt x="0" y="258899"/>
                    </a:cubicBezTo>
                    <a:lnTo>
                      <a:pt x="0" y="46672"/>
                    </a:lnTo>
                    <a:cubicBezTo>
                      <a:pt x="0" y="20896"/>
                      <a:pt x="20896" y="0"/>
                      <a:pt x="4667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357A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2228105" cy="3341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1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5757325" y="433643"/>
              <a:ext cx="998128" cy="724890"/>
            </a:xfrm>
            <a:custGeom>
              <a:avLst/>
              <a:gdLst/>
              <a:ahLst/>
              <a:cxnLst/>
              <a:rect l="l" t="t" r="r" b="b"/>
              <a:pathLst>
                <a:path w="998128" h="724890">
                  <a:moveTo>
                    <a:pt x="0" y="0"/>
                  </a:moveTo>
                  <a:lnTo>
                    <a:pt x="998127" y="0"/>
                  </a:lnTo>
                  <a:lnTo>
                    <a:pt x="998127" y="724890"/>
                  </a:lnTo>
                  <a:lnTo>
                    <a:pt x="0" y="724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87313" y="264270"/>
              <a:ext cx="5452578" cy="98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0"/>
                </a:lnSpc>
              </a:pPr>
              <a:r>
                <a:rPr lang="en-US" sz="2178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비정상 데이터: 10503개의 플로우</a:t>
              </a:r>
            </a:p>
            <a:p>
              <a:pPr algn="ctr">
                <a:lnSpc>
                  <a:spcPts val="3050"/>
                </a:lnSpc>
              </a:pPr>
              <a:r>
                <a:rPr lang="en-US" sz="2178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정상 데이터: 28286개의 플로우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869752" y="475724"/>
              <a:ext cx="4086339" cy="547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0"/>
                </a:lnSpc>
              </a:pPr>
              <a:r>
                <a:rPr lang="en-US" sz="2478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총 38789개의 플로우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605987" y="8087198"/>
            <a:ext cx="2044717" cy="45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Dataset Size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05987" y="5294120"/>
            <a:ext cx="2539997" cy="45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Features (12개)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86034" y="2464801"/>
            <a:ext cx="6094679" cy="3128470"/>
            <a:chOff x="0" y="0"/>
            <a:chExt cx="1605183" cy="8239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05183" cy="823959"/>
            </a:xfrm>
            <a:custGeom>
              <a:avLst/>
              <a:gdLst/>
              <a:ahLst/>
              <a:cxnLst/>
              <a:rect l="l" t="t" r="r" b="b"/>
              <a:pathLst>
                <a:path w="1605183" h="823959">
                  <a:moveTo>
                    <a:pt x="64784" y="0"/>
                  </a:moveTo>
                  <a:lnTo>
                    <a:pt x="1540399" y="0"/>
                  </a:lnTo>
                  <a:cubicBezTo>
                    <a:pt x="1576178" y="0"/>
                    <a:pt x="1605183" y="29005"/>
                    <a:pt x="1605183" y="64784"/>
                  </a:cubicBezTo>
                  <a:lnTo>
                    <a:pt x="1605183" y="759175"/>
                  </a:lnTo>
                  <a:cubicBezTo>
                    <a:pt x="1605183" y="794954"/>
                    <a:pt x="1576178" y="823959"/>
                    <a:pt x="1540399" y="823959"/>
                  </a:cubicBezTo>
                  <a:lnTo>
                    <a:pt x="64784" y="823959"/>
                  </a:lnTo>
                  <a:cubicBezTo>
                    <a:pt x="29005" y="823959"/>
                    <a:pt x="0" y="794954"/>
                    <a:pt x="0" y="759175"/>
                  </a:cubicBezTo>
                  <a:lnTo>
                    <a:pt x="0" y="64784"/>
                  </a:lnTo>
                  <a:cubicBezTo>
                    <a:pt x="0" y="29005"/>
                    <a:pt x="29005" y="0"/>
                    <a:pt x="64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605183" cy="85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4209574" y="2752936"/>
            <a:ext cx="2485365" cy="2605943"/>
          </a:xfrm>
          <a:custGeom>
            <a:avLst/>
            <a:gdLst/>
            <a:ahLst/>
            <a:cxnLst/>
            <a:rect l="l" t="t" r="r" b="b"/>
            <a:pathLst>
              <a:path w="2485365" h="2605943">
                <a:moveTo>
                  <a:pt x="0" y="0"/>
                </a:moveTo>
                <a:lnTo>
                  <a:pt x="2485364" y="0"/>
                </a:lnTo>
                <a:lnTo>
                  <a:pt x="2485364" y="2605943"/>
                </a:lnTo>
                <a:lnTo>
                  <a:pt x="0" y="2605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25" r="-242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086034" y="6432670"/>
            <a:ext cx="6094679" cy="3400304"/>
            <a:chOff x="0" y="0"/>
            <a:chExt cx="1605183" cy="89555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05183" cy="895553"/>
            </a:xfrm>
            <a:custGeom>
              <a:avLst/>
              <a:gdLst/>
              <a:ahLst/>
              <a:cxnLst/>
              <a:rect l="l" t="t" r="r" b="b"/>
              <a:pathLst>
                <a:path w="1605183" h="895553">
                  <a:moveTo>
                    <a:pt x="64784" y="0"/>
                  </a:moveTo>
                  <a:lnTo>
                    <a:pt x="1540399" y="0"/>
                  </a:lnTo>
                  <a:cubicBezTo>
                    <a:pt x="1576178" y="0"/>
                    <a:pt x="1605183" y="29005"/>
                    <a:pt x="1605183" y="64784"/>
                  </a:cubicBezTo>
                  <a:lnTo>
                    <a:pt x="1605183" y="830769"/>
                  </a:lnTo>
                  <a:cubicBezTo>
                    <a:pt x="1605183" y="866549"/>
                    <a:pt x="1576178" y="895553"/>
                    <a:pt x="1540399" y="895553"/>
                  </a:cubicBezTo>
                  <a:lnTo>
                    <a:pt x="64784" y="895553"/>
                  </a:lnTo>
                  <a:cubicBezTo>
                    <a:pt x="29005" y="895553"/>
                    <a:pt x="0" y="866549"/>
                    <a:pt x="0" y="830769"/>
                  </a:cubicBezTo>
                  <a:lnTo>
                    <a:pt x="0" y="64784"/>
                  </a:lnTo>
                  <a:cubicBezTo>
                    <a:pt x="0" y="29005"/>
                    <a:pt x="29005" y="0"/>
                    <a:pt x="64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605183" cy="924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5400000">
            <a:off x="2938852" y="5993055"/>
            <a:ext cx="2541443" cy="4279534"/>
          </a:xfrm>
          <a:custGeom>
            <a:avLst/>
            <a:gdLst/>
            <a:ahLst/>
            <a:cxnLst/>
            <a:rect l="l" t="t" r="r" b="b"/>
            <a:pathLst>
              <a:path w="2541443" h="4279534">
                <a:moveTo>
                  <a:pt x="0" y="0"/>
                </a:moveTo>
                <a:lnTo>
                  <a:pt x="2541443" y="0"/>
                </a:lnTo>
                <a:lnTo>
                  <a:pt x="2541443" y="4279534"/>
                </a:lnTo>
                <a:lnTo>
                  <a:pt x="0" y="4279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296" t="-19592" b="-1841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435864" y="2575572"/>
            <a:ext cx="2960671" cy="2960671"/>
          </a:xfrm>
          <a:custGeom>
            <a:avLst/>
            <a:gdLst/>
            <a:ahLst/>
            <a:cxnLst/>
            <a:rect l="l" t="t" r="r" b="b"/>
            <a:pathLst>
              <a:path w="2960671" h="2960671">
                <a:moveTo>
                  <a:pt x="0" y="0"/>
                </a:moveTo>
                <a:lnTo>
                  <a:pt x="2960671" y="0"/>
                </a:lnTo>
                <a:lnTo>
                  <a:pt x="2960671" y="2960671"/>
                </a:lnTo>
                <a:lnTo>
                  <a:pt x="0" y="2960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993607" y="1935085"/>
            <a:ext cx="4178451" cy="45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Dataset 추출 (ESP32-CAM)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1701" y="5888547"/>
            <a:ext cx="6515745" cy="43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2524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집 공유기 → OpenWrt(Raspi5) → LG 가전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157872" y="2464801"/>
            <a:ext cx="2346624" cy="2286394"/>
            <a:chOff x="0" y="0"/>
            <a:chExt cx="729402" cy="71068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29402" cy="710681"/>
            </a:xfrm>
            <a:custGeom>
              <a:avLst/>
              <a:gdLst/>
              <a:ahLst/>
              <a:cxnLst/>
              <a:rect l="l" t="t" r="r" b="b"/>
              <a:pathLst>
                <a:path w="729402" h="710681">
                  <a:moveTo>
                    <a:pt x="168258" y="0"/>
                  </a:moveTo>
                  <a:lnTo>
                    <a:pt x="561145" y="0"/>
                  </a:lnTo>
                  <a:cubicBezTo>
                    <a:pt x="605769" y="0"/>
                    <a:pt x="648566" y="17727"/>
                    <a:pt x="680121" y="49282"/>
                  </a:cubicBezTo>
                  <a:cubicBezTo>
                    <a:pt x="711675" y="80836"/>
                    <a:pt x="729402" y="123633"/>
                    <a:pt x="729402" y="168258"/>
                  </a:cubicBezTo>
                  <a:lnTo>
                    <a:pt x="729402" y="542423"/>
                  </a:lnTo>
                  <a:cubicBezTo>
                    <a:pt x="729402" y="635349"/>
                    <a:pt x="654071" y="710681"/>
                    <a:pt x="561145" y="710681"/>
                  </a:cubicBezTo>
                  <a:lnTo>
                    <a:pt x="168258" y="710681"/>
                  </a:lnTo>
                  <a:cubicBezTo>
                    <a:pt x="123633" y="710681"/>
                    <a:pt x="80836" y="692954"/>
                    <a:pt x="49282" y="661399"/>
                  </a:cubicBezTo>
                  <a:cubicBezTo>
                    <a:pt x="17727" y="629845"/>
                    <a:pt x="0" y="587048"/>
                    <a:pt x="0" y="542423"/>
                  </a:cubicBezTo>
                  <a:lnTo>
                    <a:pt x="0" y="168258"/>
                  </a:lnTo>
                  <a:cubicBezTo>
                    <a:pt x="0" y="123633"/>
                    <a:pt x="17727" y="80836"/>
                    <a:pt x="49282" y="49282"/>
                  </a:cubicBezTo>
                  <a:cubicBezTo>
                    <a:pt x="80836" y="17727"/>
                    <a:pt x="123633" y="0"/>
                    <a:pt x="1682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729402" cy="739256"/>
            </a:xfrm>
            <a:prstGeom prst="rect">
              <a:avLst/>
            </a:prstGeom>
          </p:spPr>
          <p:txBody>
            <a:bodyPr lIns="43044" tIns="43044" rIns="43044" bIns="43044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4287901" y="2575572"/>
            <a:ext cx="2093869" cy="2093869"/>
          </a:xfrm>
          <a:custGeom>
            <a:avLst/>
            <a:gdLst/>
            <a:ahLst/>
            <a:cxnLst/>
            <a:rect l="l" t="t" r="r" b="b"/>
            <a:pathLst>
              <a:path w="2093869" h="2093869">
                <a:moveTo>
                  <a:pt x="0" y="0"/>
                </a:moveTo>
                <a:lnTo>
                  <a:pt x="2093869" y="0"/>
                </a:lnTo>
                <a:lnTo>
                  <a:pt x="2093869" y="2093869"/>
                </a:lnTo>
                <a:lnTo>
                  <a:pt x="0" y="2093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42008" y="1862254"/>
            <a:ext cx="10315953" cy="7339975"/>
          </a:xfrm>
          <a:custGeom>
            <a:avLst/>
            <a:gdLst/>
            <a:ahLst/>
            <a:cxnLst/>
            <a:rect l="l" t="t" r="r" b="b"/>
            <a:pathLst>
              <a:path w="10315953" h="7339975">
                <a:moveTo>
                  <a:pt x="0" y="0"/>
                </a:moveTo>
                <a:lnTo>
                  <a:pt x="10315953" y="0"/>
                </a:lnTo>
                <a:lnTo>
                  <a:pt x="10315953" y="7339975"/>
                </a:lnTo>
                <a:lnTo>
                  <a:pt x="0" y="7339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71" b="-2446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028700" y="544513"/>
            <a:ext cx="774422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아키텍처 &amp; 정상 트래픽 추이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589134" y="2012569"/>
            <a:ext cx="0" cy="7782807"/>
          </a:xfrm>
          <a:prstGeom prst="line">
            <a:avLst/>
          </a:prstGeom>
          <a:ln w="38100" cap="flat">
            <a:solidFill>
              <a:srgbClr val="13254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41170" y="9364154"/>
            <a:ext cx="11067604" cy="43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2522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기기 → 라우터(OpenWrt) → 백엔드 처리 → ML 분석 → 대시보드 시각화 → 대응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6E28DE-7759-2144-FE6A-6FA543347963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DB3DF89-BA68-7327-BB33-75B0E3935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334573"/>
            <a:ext cx="13046949" cy="73389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432C7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3887" y="4489450"/>
            <a:ext cx="466022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Live Demo</a:t>
            </a:r>
          </a:p>
        </p:txBody>
      </p:sp>
      <p:sp>
        <p:nvSpPr>
          <p:cNvPr id="3" name="Freeform 3"/>
          <p:cNvSpPr/>
          <p:nvPr/>
        </p:nvSpPr>
        <p:spPr>
          <a:xfrm>
            <a:off x="14772794" y="461886"/>
            <a:ext cx="2883596" cy="1133627"/>
          </a:xfrm>
          <a:custGeom>
            <a:avLst/>
            <a:gdLst/>
            <a:ahLst/>
            <a:cxnLst/>
            <a:rect l="l" t="t" r="r" b="b"/>
            <a:pathLst>
              <a:path w="2883596" h="1133627">
                <a:moveTo>
                  <a:pt x="0" y="0"/>
                </a:moveTo>
                <a:lnTo>
                  <a:pt x="2883596" y="0"/>
                </a:lnTo>
                <a:lnTo>
                  <a:pt x="2883596" y="1133628"/>
                </a:lnTo>
                <a:lnTo>
                  <a:pt x="0" y="113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26575" y="181484"/>
            <a:ext cx="165327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“LG가전에서 발생하는 패킷, SafeOn이 라우터에서 정상/비정상 탐지합니다”</a:t>
            </a:r>
          </a:p>
        </p:txBody>
      </p:sp>
      <p:pic>
        <p:nvPicPr>
          <p:cNvPr id="4" name="추가영상 최최최_324CED7F-6C7B-4C04-A525-C991329DEE8F.mp4">
            <a:hlinkClick r:id="" action="ppaction://media"/>
            <a:extLst>
              <a:ext uri="{FF2B5EF4-FFF2-40B4-BE49-F238E27FC236}">
                <a16:creationId xmlns:a16="http://schemas.microsoft.com/office/drawing/2014/main" id="{69CB97DC-0997-D97D-B78A-DEB2003E2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378" y="873181"/>
            <a:ext cx="14492634" cy="941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211954" y="2041717"/>
            <a:ext cx="16047346" cy="5521583"/>
            <a:chOff x="0" y="0"/>
            <a:chExt cx="4226461" cy="14542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26461" cy="1454244"/>
            </a:xfrm>
            <a:custGeom>
              <a:avLst/>
              <a:gdLst/>
              <a:ahLst/>
              <a:cxnLst/>
              <a:rect l="l" t="t" r="r" b="b"/>
              <a:pathLst>
                <a:path w="4226461" h="1454244">
                  <a:moveTo>
                    <a:pt x="24605" y="0"/>
                  </a:moveTo>
                  <a:lnTo>
                    <a:pt x="4201857" y="0"/>
                  </a:lnTo>
                  <a:cubicBezTo>
                    <a:pt x="4208382" y="0"/>
                    <a:pt x="4214641" y="2592"/>
                    <a:pt x="4219255" y="7207"/>
                  </a:cubicBezTo>
                  <a:cubicBezTo>
                    <a:pt x="4223869" y="11821"/>
                    <a:pt x="4226461" y="18079"/>
                    <a:pt x="4226461" y="24605"/>
                  </a:cubicBezTo>
                  <a:lnTo>
                    <a:pt x="4226461" y="1429639"/>
                  </a:lnTo>
                  <a:cubicBezTo>
                    <a:pt x="4226461" y="1443228"/>
                    <a:pt x="4215445" y="1454244"/>
                    <a:pt x="4201857" y="1454244"/>
                  </a:cubicBezTo>
                  <a:lnTo>
                    <a:pt x="24605" y="1454244"/>
                  </a:lnTo>
                  <a:cubicBezTo>
                    <a:pt x="18079" y="1454244"/>
                    <a:pt x="11821" y="1451652"/>
                    <a:pt x="7207" y="1447037"/>
                  </a:cubicBezTo>
                  <a:cubicBezTo>
                    <a:pt x="2592" y="1442423"/>
                    <a:pt x="0" y="1436165"/>
                    <a:pt x="0" y="1429639"/>
                  </a:cubicBezTo>
                  <a:lnTo>
                    <a:pt x="0" y="24605"/>
                  </a:lnTo>
                  <a:cubicBezTo>
                    <a:pt x="0" y="18079"/>
                    <a:pt x="2592" y="11821"/>
                    <a:pt x="7207" y="7207"/>
                  </a:cubicBezTo>
                  <a:cubicBezTo>
                    <a:pt x="11821" y="2592"/>
                    <a:pt x="18079" y="0"/>
                    <a:pt x="24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26461" cy="1482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87945" y="2531677"/>
            <a:ext cx="2614930" cy="26149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0994" y="0"/>
                  </a:moveTo>
                  <a:lnTo>
                    <a:pt x="661806" y="0"/>
                  </a:lnTo>
                  <a:cubicBezTo>
                    <a:pt x="701852" y="0"/>
                    <a:pt x="740258" y="15908"/>
                    <a:pt x="768575" y="44225"/>
                  </a:cubicBezTo>
                  <a:cubicBezTo>
                    <a:pt x="796892" y="72542"/>
                    <a:pt x="812800" y="110948"/>
                    <a:pt x="812800" y="150994"/>
                  </a:cubicBezTo>
                  <a:lnTo>
                    <a:pt x="812800" y="661806"/>
                  </a:lnTo>
                  <a:cubicBezTo>
                    <a:pt x="812800" y="701852"/>
                    <a:pt x="796892" y="740258"/>
                    <a:pt x="768575" y="768575"/>
                  </a:cubicBezTo>
                  <a:cubicBezTo>
                    <a:pt x="740258" y="796892"/>
                    <a:pt x="701852" y="812800"/>
                    <a:pt x="661806" y="812800"/>
                  </a:cubicBezTo>
                  <a:lnTo>
                    <a:pt x="150994" y="812800"/>
                  </a:lnTo>
                  <a:cubicBezTo>
                    <a:pt x="110948" y="812800"/>
                    <a:pt x="72542" y="796892"/>
                    <a:pt x="44225" y="768575"/>
                  </a:cubicBezTo>
                  <a:cubicBezTo>
                    <a:pt x="15908" y="740258"/>
                    <a:pt x="0" y="701852"/>
                    <a:pt x="0" y="661806"/>
                  </a:cubicBezTo>
                  <a:lnTo>
                    <a:pt x="0" y="150994"/>
                  </a:lnTo>
                  <a:cubicBezTo>
                    <a:pt x="0" y="110948"/>
                    <a:pt x="15908" y="72542"/>
                    <a:pt x="44225" y="44225"/>
                  </a:cubicBezTo>
                  <a:cubicBezTo>
                    <a:pt x="72542" y="15908"/>
                    <a:pt x="110948" y="0"/>
                    <a:pt x="150994" y="0"/>
                  </a:cubicBezTo>
                  <a:close/>
                </a:path>
              </a:pathLst>
            </a:custGeom>
            <a:solidFill>
              <a:srgbClr val="FEF4F3"/>
            </a:solidFill>
            <a:ln w="38100" cap="rnd">
              <a:solidFill>
                <a:srgbClr val="FFE1E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43044" tIns="43044" rIns="43044" bIns="43044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58546" y="3258705"/>
            <a:ext cx="1273728" cy="1106552"/>
          </a:xfrm>
          <a:custGeom>
            <a:avLst/>
            <a:gdLst/>
            <a:ahLst/>
            <a:cxnLst/>
            <a:rect l="l" t="t" r="r" b="b"/>
            <a:pathLst>
              <a:path w="1273728" h="1106552">
                <a:moveTo>
                  <a:pt x="0" y="0"/>
                </a:moveTo>
                <a:lnTo>
                  <a:pt x="1273728" y="0"/>
                </a:lnTo>
                <a:lnTo>
                  <a:pt x="1273728" y="1106552"/>
                </a:lnTo>
                <a:lnTo>
                  <a:pt x="0" y="110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379053" y="2531677"/>
            <a:ext cx="2614930" cy="261493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0994" y="0"/>
                  </a:moveTo>
                  <a:lnTo>
                    <a:pt x="661806" y="0"/>
                  </a:lnTo>
                  <a:cubicBezTo>
                    <a:pt x="701852" y="0"/>
                    <a:pt x="740258" y="15908"/>
                    <a:pt x="768575" y="44225"/>
                  </a:cubicBezTo>
                  <a:cubicBezTo>
                    <a:pt x="796892" y="72542"/>
                    <a:pt x="812800" y="110948"/>
                    <a:pt x="812800" y="150994"/>
                  </a:cubicBezTo>
                  <a:lnTo>
                    <a:pt x="812800" y="661806"/>
                  </a:lnTo>
                  <a:cubicBezTo>
                    <a:pt x="812800" y="701852"/>
                    <a:pt x="796892" y="740258"/>
                    <a:pt x="768575" y="768575"/>
                  </a:cubicBezTo>
                  <a:cubicBezTo>
                    <a:pt x="740258" y="796892"/>
                    <a:pt x="701852" y="812800"/>
                    <a:pt x="661806" y="812800"/>
                  </a:cubicBezTo>
                  <a:lnTo>
                    <a:pt x="150994" y="812800"/>
                  </a:lnTo>
                  <a:cubicBezTo>
                    <a:pt x="110948" y="812800"/>
                    <a:pt x="72542" y="796892"/>
                    <a:pt x="44225" y="768575"/>
                  </a:cubicBezTo>
                  <a:cubicBezTo>
                    <a:pt x="15908" y="740258"/>
                    <a:pt x="0" y="701852"/>
                    <a:pt x="0" y="661806"/>
                  </a:cubicBezTo>
                  <a:lnTo>
                    <a:pt x="0" y="150994"/>
                  </a:lnTo>
                  <a:cubicBezTo>
                    <a:pt x="0" y="110948"/>
                    <a:pt x="15908" y="72542"/>
                    <a:pt x="44225" y="44225"/>
                  </a:cubicBezTo>
                  <a:cubicBezTo>
                    <a:pt x="72542" y="15908"/>
                    <a:pt x="110948" y="0"/>
                    <a:pt x="150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43044" tIns="43044" rIns="43044" bIns="43044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405541" y="2584652"/>
            <a:ext cx="2561955" cy="2561955"/>
          </a:xfrm>
          <a:custGeom>
            <a:avLst/>
            <a:gdLst/>
            <a:ahLst/>
            <a:cxnLst/>
            <a:rect l="l" t="t" r="r" b="b"/>
            <a:pathLst>
              <a:path w="2561955" h="2561955">
                <a:moveTo>
                  <a:pt x="0" y="0"/>
                </a:moveTo>
                <a:lnTo>
                  <a:pt x="2561955" y="0"/>
                </a:lnTo>
                <a:lnTo>
                  <a:pt x="2561955" y="2561954"/>
                </a:lnTo>
                <a:lnTo>
                  <a:pt x="0" y="2561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5949677" y="4491643"/>
            <a:ext cx="549135" cy="54913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3254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95231" y="4491643"/>
            <a:ext cx="549135" cy="54913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3254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5400000">
            <a:off x="8769702" y="8054777"/>
            <a:ext cx="748596" cy="543668"/>
          </a:xfrm>
          <a:custGeom>
            <a:avLst/>
            <a:gdLst/>
            <a:ahLst/>
            <a:cxnLst/>
            <a:rect l="l" t="t" r="r" b="b"/>
            <a:pathLst>
              <a:path w="748596" h="543668">
                <a:moveTo>
                  <a:pt x="0" y="0"/>
                </a:moveTo>
                <a:lnTo>
                  <a:pt x="748596" y="0"/>
                </a:lnTo>
                <a:lnTo>
                  <a:pt x="748596" y="543667"/>
                </a:lnTo>
                <a:lnTo>
                  <a:pt x="0" y="543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7577401" y="2730213"/>
            <a:ext cx="2854995" cy="2270832"/>
          </a:xfrm>
          <a:custGeom>
            <a:avLst/>
            <a:gdLst/>
            <a:ahLst/>
            <a:cxnLst/>
            <a:rect l="l" t="t" r="r" b="b"/>
            <a:pathLst>
              <a:path w="2854995" h="2270832">
                <a:moveTo>
                  <a:pt x="0" y="0"/>
                </a:moveTo>
                <a:lnTo>
                  <a:pt x="2854995" y="0"/>
                </a:lnTo>
                <a:lnTo>
                  <a:pt x="2854995" y="2270832"/>
                </a:lnTo>
                <a:lnTo>
                  <a:pt x="0" y="2270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544513"/>
            <a:ext cx="886551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스마트홈 보안 솔루션, SafeOn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5329" y="8847842"/>
            <a:ext cx="15930716" cy="73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9"/>
              </a:lnSpc>
            </a:pPr>
            <a:r>
              <a:rPr lang="en-US" sz="4306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“이상 패턴을 감지하는 순간, SafeOn이 LG 가전을 보호합니다.”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87945" y="5289481"/>
            <a:ext cx="270093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이상 징후 발생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77401" y="5289481"/>
            <a:ext cx="2949943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비정상 패턴 감지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87439" y="5289481"/>
            <a:ext cx="3398159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네트워크 관점 탐지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30297" y="6197682"/>
            <a:ext cx="193022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LG 가전 고장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또는 해킹 시도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09795" y="6197682"/>
            <a:ext cx="20851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평소와 다른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Wi-Fi 사용 패턴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83367" y="6197682"/>
            <a:ext cx="280630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A60135"/>
                </a:solidFill>
                <a:latin typeface="Noto Sans Kr"/>
                <a:ea typeface="Noto Sans Kr"/>
                <a:cs typeface="Noto Sans Kr"/>
                <a:sym typeface="Noto Sans Kr"/>
              </a:rPr>
              <a:t>프라이버시 침해 없이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정상 / 비정상 판단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432C7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72794" y="461886"/>
            <a:ext cx="2883596" cy="1133627"/>
          </a:xfrm>
          <a:custGeom>
            <a:avLst/>
            <a:gdLst/>
            <a:ahLst/>
            <a:cxnLst/>
            <a:rect l="l" t="t" r="r" b="b"/>
            <a:pathLst>
              <a:path w="2883596" h="1133627">
                <a:moveTo>
                  <a:pt x="0" y="0"/>
                </a:moveTo>
                <a:lnTo>
                  <a:pt x="2883596" y="0"/>
                </a:lnTo>
                <a:lnTo>
                  <a:pt x="2883596" y="1133628"/>
                </a:lnTo>
                <a:lnTo>
                  <a:pt x="0" y="113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54486" y="6239194"/>
            <a:ext cx="2610511" cy="2610511"/>
          </a:xfrm>
          <a:custGeom>
            <a:avLst/>
            <a:gdLst/>
            <a:ahLst/>
            <a:cxnLst/>
            <a:rect l="l" t="t" r="r" b="b"/>
            <a:pathLst>
              <a:path w="2610511" h="2610511">
                <a:moveTo>
                  <a:pt x="0" y="0"/>
                </a:moveTo>
                <a:lnTo>
                  <a:pt x="2610511" y="0"/>
                </a:lnTo>
                <a:lnTo>
                  <a:pt x="2610511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838745" y="6239194"/>
            <a:ext cx="2610511" cy="2610511"/>
          </a:xfrm>
          <a:custGeom>
            <a:avLst/>
            <a:gdLst/>
            <a:ahLst/>
            <a:cxnLst/>
            <a:rect l="l" t="t" r="r" b="b"/>
            <a:pathLst>
              <a:path w="2610511" h="2610511">
                <a:moveTo>
                  <a:pt x="0" y="0"/>
                </a:moveTo>
                <a:lnTo>
                  <a:pt x="2610510" y="0"/>
                </a:lnTo>
                <a:lnTo>
                  <a:pt x="2610510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421055" y="6239194"/>
            <a:ext cx="2610511" cy="2610511"/>
          </a:xfrm>
          <a:custGeom>
            <a:avLst/>
            <a:gdLst/>
            <a:ahLst/>
            <a:cxnLst/>
            <a:rect l="l" t="t" r="r" b="b"/>
            <a:pathLst>
              <a:path w="2610511" h="2610511">
                <a:moveTo>
                  <a:pt x="0" y="0"/>
                </a:moveTo>
                <a:lnTo>
                  <a:pt x="2610511" y="0"/>
                </a:lnTo>
                <a:lnTo>
                  <a:pt x="2610511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062068" y="3959225"/>
            <a:ext cx="416386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감사합니다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71404" y="8963025"/>
            <a:ext cx="7766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노션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439" y="8963025"/>
            <a:ext cx="10831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유튜브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4750" y="8963025"/>
            <a:ext cx="10831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깃허브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232</Words>
  <Application>Microsoft Macintosh PowerPoint</Application>
  <PresentationFormat>사용자 지정</PresentationFormat>
  <Paragraphs>59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Noto Sans Kr</vt:lpstr>
      <vt:lpstr>Arial</vt:lpstr>
      <vt:lpstr>Noto Sans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SafeOn</dc:title>
  <cp:lastModifiedBy>신원영</cp:lastModifiedBy>
  <cp:revision>4</cp:revision>
  <dcterms:created xsi:type="dcterms:W3CDTF">2006-08-16T00:00:00Z</dcterms:created>
  <dcterms:modified xsi:type="dcterms:W3CDTF">2025-12-11T10:31:09Z</dcterms:modified>
  <dc:identifier>DAG6aT0n1IE</dc:identifier>
</cp:coreProperties>
</file>